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446" r:id="rId16"/>
    <p:sldId id="381" r:id="rId17"/>
    <p:sldId id="384" r:id="rId18"/>
    <p:sldId id="420" r:id="rId19"/>
    <p:sldId id="421" r:id="rId20"/>
    <p:sldId id="439" r:id="rId21"/>
    <p:sldId id="433" r:id="rId22"/>
    <p:sldId id="424" r:id="rId23"/>
    <p:sldId id="427" r:id="rId24"/>
    <p:sldId id="426" r:id="rId25"/>
    <p:sldId id="425" r:id="rId26"/>
    <p:sldId id="370" r:id="rId27"/>
    <p:sldId id="371" r:id="rId28"/>
    <p:sldId id="431" r:id="rId29"/>
    <p:sldId id="432" r:id="rId30"/>
    <p:sldId id="441" r:id="rId31"/>
    <p:sldId id="430" r:id="rId32"/>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86309" autoAdjust="0"/>
  </p:normalViewPr>
  <p:slideViewPr>
    <p:cSldViewPr>
      <p:cViewPr varScale="1">
        <p:scale>
          <a:sx n="58" d="100"/>
          <a:sy n="58" d="100"/>
        </p:scale>
        <p:origin x="980" y="40"/>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2020/7/10</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2020/7/10</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24</a:t>
            </a:fld>
            <a:endParaRPr lang="zh-CN" altLang="en-US"/>
          </a:p>
        </p:txBody>
      </p:sp>
    </p:spTree>
    <p:extLst>
      <p:ext uri="{BB962C8B-B14F-4D97-AF65-F5344CB8AC3E}">
        <p14:creationId xmlns:p14="http://schemas.microsoft.com/office/powerpoint/2010/main" val="1828538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25</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7/10/2020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7/10/2020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a:r>
              <a:rPr lang="en-US" altLang="zh-CN" dirty="0"/>
              <a:t>Hello</a:t>
            </a:r>
            <a:r>
              <a:rPr lang="zh-CN" altLang="en-US" dirty="0"/>
              <a:t>，炼丹师</a:t>
            </a:r>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76800" y="44958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a:t>
            </a:r>
            <a:r>
              <a:rPr lang="en-US" altLang="zh-CN" sz="4000" dirty="0"/>
              <a:t>anchor</a:t>
            </a:r>
            <a:r>
              <a:rPr lang="zh-CN" altLang="en-US" sz="4000" dirty="0"/>
              <a:t>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grpSp>
        <p:nvGrpSpPr>
          <p:cNvPr id="13" name="组合 12">
            <a:extLst>
              <a:ext uri="{FF2B5EF4-FFF2-40B4-BE49-F238E27FC236}">
                <a16:creationId xmlns:a16="http://schemas.microsoft.com/office/drawing/2014/main" id="{E4F073C0-140C-48F4-B9C1-98DF37B823E1}"/>
              </a:ext>
            </a:extLst>
          </p:cNvPr>
          <p:cNvGrpSpPr/>
          <p:nvPr/>
        </p:nvGrpSpPr>
        <p:grpSpPr>
          <a:xfrm>
            <a:off x="11353800" y="1927544"/>
            <a:ext cx="2895600" cy="4046095"/>
            <a:chOff x="4534443" y="891876"/>
            <a:chExt cx="3859774" cy="5390909"/>
          </a:xfrm>
        </p:grpSpPr>
        <p:grpSp>
          <p:nvGrpSpPr>
            <p:cNvPr id="14" name="组合 13">
              <a:extLst>
                <a:ext uri="{FF2B5EF4-FFF2-40B4-BE49-F238E27FC236}">
                  <a16:creationId xmlns:a16="http://schemas.microsoft.com/office/drawing/2014/main" id="{E4B38960-281C-460A-88BC-D8D804726769}"/>
                </a:ext>
              </a:extLst>
            </p:cNvPr>
            <p:cNvGrpSpPr/>
            <p:nvPr/>
          </p:nvGrpSpPr>
          <p:grpSpPr>
            <a:xfrm>
              <a:off x="4534443" y="891876"/>
              <a:ext cx="3859774" cy="5390909"/>
              <a:chOff x="7494026" y="561769"/>
              <a:chExt cx="3859774" cy="5390909"/>
            </a:xfrm>
          </p:grpSpPr>
          <p:pic>
            <p:nvPicPr>
              <p:cNvPr id="16" name="图片 15">
                <a:extLst>
                  <a:ext uri="{FF2B5EF4-FFF2-40B4-BE49-F238E27FC236}">
                    <a16:creationId xmlns:a16="http://schemas.microsoft.com/office/drawing/2014/main" id="{6F45ACF4-465C-4257-ACC8-27B84321DC5F}"/>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7" name="矩形 16">
                <a:extLst>
                  <a:ext uri="{FF2B5EF4-FFF2-40B4-BE49-F238E27FC236}">
                    <a16:creationId xmlns:a16="http://schemas.microsoft.com/office/drawing/2014/main" id="{AB8CCC77-DDE6-4365-A046-D2A16F240F66}"/>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椭圆 17">
                <a:extLst>
                  <a:ext uri="{FF2B5EF4-FFF2-40B4-BE49-F238E27FC236}">
                    <a16:creationId xmlns:a16="http://schemas.microsoft.com/office/drawing/2014/main" id="{A3BC734A-1438-418B-A3F7-3E37B3DA7180}"/>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551B96D-640B-49C3-8F19-4221F6DEAC93}"/>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椭圆 19">
                <a:extLst>
                  <a:ext uri="{FF2B5EF4-FFF2-40B4-BE49-F238E27FC236}">
                    <a16:creationId xmlns:a16="http://schemas.microsoft.com/office/drawing/2014/main" id="{6DE0BAAC-11C9-4C49-8F70-CD5D5C4D8E68}"/>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8FA125-8361-4064-B7CD-AAAD8DB6312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2" name="矩形 21">
                <a:extLst>
                  <a:ext uri="{FF2B5EF4-FFF2-40B4-BE49-F238E27FC236}">
                    <a16:creationId xmlns:a16="http://schemas.microsoft.com/office/drawing/2014/main" id="{FEE72A58-6022-48EF-8A89-32621CD042E5}"/>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3" name="椭圆 22">
                <a:extLst>
                  <a:ext uri="{FF2B5EF4-FFF2-40B4-BE49-F238E27FC236}">
                    <a16:creationId xmlns:a16="http://schemas.microsoft.com/office/drawing/2014/main" id="{29841A51-38C6-48FB-81FA-6E1F33590DBF}"/>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0EF957-2C47-43F1-AEA6-ACE5187B8A04}"/>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DE55A60C-B376-4D2B-A5E2-52A6B3EA3D3F}"/>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6" name="文本框 25">
                <a:extLst>
                  <a:ext uri="{FF2B5EF4-FFF2-40B4-BE49-F238E27FC236}">
                    <a16:creationId xmlns:a16="http://schemas.microsoft.com/office/drawing/2014/main" id="{ABA9F2C3-11AF-4001-A478-C7C56551312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7" name="文本框 26">
                <a:extLst>
                  <a:ext uri="{FF2B5EF4-FFF2-40B4-BE49-F238E27FC236}">
                    <a16:creationId xmlns:a16="http://schemas.microsoft.com/office/drawing/2014/main" id="{F114F3A2-C928-4699-9934-B80FE586687E}"/>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5" name="文本框 14">
              <a:extLst>
                <a:ext uri="{FF2B5EF4-FFF2-40B4-BE49-F238E27FC236}">
                  <a16:creationId xmlns:a16="http://schemas.microsoft.com/office/drawing/2014/main" id="{00CD30AA-AF63-4EA0-86B2-8FBAED8FBAAF}"/>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a:t>
            </a:r>
            <a:r>
              <a:rPr lang="en-US" altLang="zh-CN" b="1" dirty="0"/>
              <a:t> balance sampling</a:t>
            </a:r>
            <a:r>
              <a:rPr lang="zh-CN" altLang="en-US" b="1" dirty="0"/>
              <a:t>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，充分利用小目标与锚框的规模损耗作为反馈信息来指导是否对锚框进行修正，通过动态调整不恰当的锚框的大小，使得锚框把小目标包围得更加紧凑，提供了更多优良的锚框；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重叠度分组平衡采样策略绿框使分类器将获得不同规模的均衡训练样本，提高了小物体的检测准确率。</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8" y="1809596"/>
            <a:ext cx="10363200" cy="392678"/>
          </a:xfrm>
        </p:spPr>
        <p:txBody>
          <a:bodyPr/>
          <a:lstStyle/>
          <a:p>
            <a:r>
              <a:rPr lang="en-US" altLang="zh-CN" dirty="0"/>
              <a:t>1. </a:t>
            </a:r>
            <a:r>
              <a:rPr lang="zh-CN" altLang="en-US" dirty="0"/>
              <a:t>通过</a:t>
            </a:r>
            <a:r>
              <a:rPr lang="en-US" altLang="zh-CN" dirty="0" err="1"/>
              <a:t>Anchorfitted</a:t>
            </a:r>
            <a:r>
              <a:rPr lang="en-US" altLang="zh-CN" dirty="0"/>
              <a:t> module(</a:t>
            </a:r>
            <a:r>
              <a:rPr lang="zh-CN" altLang="en-US" dirty="0"/>
              <a:t>红框</a:t>
            </a:r>
            <a:r>
              <a:rPr lang="en-US" altLang="zh-CN" dirty="0"/>
              <a:t>)</a:t>
            </a:r>
            <a:r>
              <a:rPr lang="zh-CN" altLang="en-US" dirty="0"/>
              <a:t>，</a:t>
            </a:r>
            <a:r>
              <a:rPr lang="zh-CN" altLang="en-US" b="1" dirty="0"/>
              <a:t>使没有标注标签的锚框更贴合小目标，</a:t>
            </a:r>
            <a:r>
              <a:rPr lang="zh-CN" altLang="en-US" dirty="0"/>
              <a:t>解决由不恰当的锚框导致重叠度过小所以</a:t>
            </a:r>
            <a:r>
              <a:rPr lang="en-US" altLang="zh-CN" dirty="0"/>
              <a:t>Proposal</a:t>
            </a:r>
            <a:r>
              <a:rPr lang="zh-CN" altLang="en-US" dirty="0"/>
              <a:t>丢失的问题。</a:t>
            </a:r>
          </a:p>
        </p:txBody>
      </p:sp>
      <p:sp>
        <p:nvSpPr>
          <p:cNvPr id="3" name="文本占位符 2">
            <a:extLst>
              <a:ext uri="{FF2B5EF4-FFF2-40B4-BE49-F238E27FC236}">
                <a16:creationId xmlns:a16="http://schemas.microsoft.com/office/drawing/2014/main" id="{87738117-0056-48D8-93B0-E54BBF01D6EE}"/>
              </a:ext>
            </a:extLst>
          </p:cNvPr>
          <p:cNvSpPr>
            <a:spLocks noGrp="1"/>
          </p:cNvSpPr>
          <p:nvPr>
            <p:ph type="body" sz="quarter" idx="16"/>
          </p:nvPr>
        </p:nvSpPr>
        <p:spPr>
          <a:xfrm>
            <a:off x="1039758" y="2687597"/>
            <a:ext cx="10363200" cy="392676"/>
          </a:xfrm>
        </p:spPr>
        <p:txBody>
          <a:bodyPr/>
          <a:lstStyle/>
          <a:p>
            <a:r>
              <a:rPr lang="en-US" altLang="zh-CN" dirty="0"/>
              <a:t>2. </a:t>
            </a:r>
            <a:r>
              <a:rPr lang="en-US" altLang="zh-CN" dirty="0">
                <a:solidFill>
                  <a:schemeClr val="tx1"/>
                </a:solidFill>
              </a:rPr>
              <a:t>Group </a:t>
            </a:r>
            <a:r>
              <a:rPr lang="zh-CN" altLang="en-US" dirty="0">
                <a:solidFill>
                  <a:schemeClr val="tx1"/>
                </a:solidFill>
              </a:rPr>
              <a:t>重叠度</a:t>
            </a:r>
            <a:r>
              <a:rPr lang="en-US" altLang="zh-CN" dirty="0">
                <a:solidFill>
                  <a:schemeClr val="tx1"/>
                </a:solidFill>
              </a:rPr>
              <a:t> Balance sampling</a:t>
            </a:r>
            <a:r>
              <a:rPr lang="zh-CN" altLang="en-US" dirty="0">
                <a:solidFill>
                  <a:schemeClr val="tx1"/>
                </a:solidFill>
              </a:rPr>
              <a:t>（绿框）能</a:t>
            </a:r>
            <a:r>
              <a:rPr lang="zh-CN" altLang="en-US" b="1" dirty="0"/>
              <a:t>避免简单样本产生的小梯度被难样本产生的大梯度淹没</a:t>
            </a:r>
            <a:r>
              <a:rPr lang="zh-CN" altLang="en-US" dirty="0"/>
              <a:t>，</a:t>
            </a:r>
            <a:r>
              <a:rPr lang="zh-CN" altLang="en-US" b="1" dirty="0"/>
              <a:t>使分类器将获得不同规模的均衡训练本样本</a:t>
            </a:r>
            <a:r>
              <a:rPr lang="zh-CN" altLang="en-US" dirty="0"/>
              <a:t>。</a:t>
            </a:r>
          </a:p>
          <a:p>
            <a:endParaRPr lang="zh-CN" altLang="en-US" dirty="0">
              <a:solidFill>
                <a:schemeClr val="tx1"/>
              </a:solidFill>
            </a:endParaRP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Group </a:t>
              </a:r>
              <a:r>
                <a:rPr lang="zh-CN" altLang="en-US" dirty="0">
                  <a:solidFill>
                    <a:schemeClr val="tx1"/>
                  </a:solidFill>
                </a:rPr>
                <a:t>重叠度</a:t>
              </a:r>
              <a:r>
                <a:rPr lang="en-US" altLang="zh-CN" dirty="0">
                  <a:solidFill>
                    <a:schemeClr val="tx1"/>
                  </a:solidFill>
                </a:rPr>
                <a:t> Balance sampling</a:t>
              </a:r>
              <a:endParaRPr lang="zh-CN" altLang="en-US" dirty="0">
                <a:solidFill>
                  <a:schemeClr val="tx1"/>
                </a:solidFill>
              </a:endParaRP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646331"/>
            </a:xfrm>
            <a:prstGeom prst="rect">
              <a:avLst/>
            </a:prstGeom>
            <a:noFill/>
          </p:spPr>
          <p:txBody>
            <a:bodyPr wrap="square" rtlCol="0">
              <a:spAutoFit/>
            </a:bodyPr>
            <a:lstStyle/>
            <a:p>
              <a:r>
                <a:rPr lang="en-US" altLang="zh-CN" dirty="0">
                  <a:solidFill>
                    <a:srgbClr val="00B050"/>
                  </a:solidFill>
                </a:rPr>
                <a:t>Group </a:t>
              </a:r>
              <a:r>
                <a:rPr lang="zh-CN" altLang="en-US" dirty="0">
                  <a:solidFill>
                    <a:srgbClr val="00B050"/>
                  </a:solidFill>
                </a:rPr>
                <a:t>重叠度</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36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，区间中重叠度值越大，概率越小</a:t>
            </a:r>
          </a:p>
        </p:txBody>
      </p:sp>
    </p:spTree>
    <p:extLst>
      <p:ext uri="{BB962C8B-B14F-4D97-AF65-F5344CB8AC3E}">
        <p14:creationId xmlns:p14="http://schemas.microsoft.com/office/powerpoint/2010/main" val="86291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a:t>
            </a:r>
            <a:r>
              <a:rPr lang="en-US" altLang="zh-CN" dirty="0"/>
              <a:t>group </a:t>
            </a:r>
            <a:r>
              <a:rPr lang="zh-CN" altLang="en-US" dirty="0"/>
              <a:t>重叠度平衡采样的有效性。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0.8%)</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语言程序设计</a:t>
            </a:r>
            <a:r>
              <a:rPr lang="en-US" altLang="zh-CN" dirty="0"/>
              <a:t>97</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sz="quarter" idx="10"/>
          </p:nvPr>
        </p:nvSpPr>
        <p:spPr>
          <a:xfrm>
            <a:off x="2895600" y="2971800"/>
            <a:ext cx="6068662" cy="581799"/>
          </a:xfrm>
        </p:spPr>
        <p:txBody>
          <a:bodyPr/>
          <a:lstStyle/>
          <a:p>
            <a:pPr algn="ctr"/>
            <a:r>
              <a:rPr lang="zh-CN" altLang="en-US" dirty="0"/>
              <a:t>基于能量福利函数</a:t>
            </a:r>
            <a:endParaRPr lang="en-US" altLang="zh-CN" dirty="0"/>
          </a:p>
          <a:p>
            <a:pPr marL="0" indent="0" algn="ctr">
              <a:buNone/>
            </a:pPr>
            <a:r>
              <a:rPr lang="zh-CN" altLang="en-US" dirty="0"/>
              <a:t>的传感网络节能路由算法</a:t>
            </a:r>
          </a:p>
        </p:txBody>
      </p:sp>
    </p:spTree>
    <p:extLst>
      <p:ext uri="{BB962C8B-B14F-4D97-AF65-F5344CB8AC3E}">
        <p14:creationId xmlns:p14="http://schemas.microsoft.com/office/powerpoint/2010/main" val="116752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type="body" sz="quarter" idx="13"/>
          </p:nvPr>
        </p:nvSpPr>
        <p:spPr>
          <a:xfrm>
            <a:off x="1066800" y="2562105"/>
            <a:ext cx="9220200" cy="369332"/>
          </a:xfrm>
        </p:spPr>
        <p:txBody>
          <a:bodyPr/>
          <a:lstStyle/>
          <a:p>
            <a:r>
              <a:rPr lang="zh-CN" altLang="en-US" dirty="0"/>
              <a:t>提出一种</a:t>
            </a:r>
            <a:r>
              <a:rPr lang="zh-CN" altLang="en-US" b="1" dirty="0"/>
              <a:t>基于能量福利函数的传感网络节能路由算法</a:t>
            </a:r>
            <a:r>
              <a:rPr lang="zh-CN" altLang="en-US" dirty="0"/>
              <a:t>。对选择临时簇头时的阈值进行优化；使用能量代价开销公式</a:t>
            </a:r>
            <a:r>
              <a:rPr lang="zh-CN" altLang="en-US" b="1" dirty="0"/>
              <a:t>确定簇成员与最终簇头</a:t>
            </a:r>
            <a:r>
              <a:rPr lang="zh-CN" altLang="en-US" dirty="0"/>
              <a:t>。</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r>
              <a:rPr lang="zh-CN" altLang="en-US" dirty="0"/>
              <a:t>基于能量福利函数的传感网络节能路由算法</a:t>
            </a:r>
            <a:br>
              <a:rPr lang="zh-CN" altLang="en-US" dirty="0"/>
            </a:br>
            <a:endParaRPr lang="zh-CN" altLang="en-US" dirty="0"/>
          </a:p>
        </p:txBody>
      </p:sp>
      <p:sp>
        <p:nvSpPr>
          <p:cNvPr id="4" name="文本占位符 3">
            <a:extLst>
              <a:ext uri="{FF2B5EF4-FFF2-40B4-BE49-F238E27FC236}">
                <a16:creationId xmlns:a16="http://schemas.microsoft.com/office/drawing/2014/main" id="{664CB315-F3BA-4234-B050-191F6D0C3E09}"/>
              </a:ext>
            </a:extLst>
          </p:cNvPr>
          <p:cNvSpPr>
            <a:spLocks noGrp="1"/>
          </p:cNvSpPr>
          <p:nvPr>
            <p:ph type="body" sz="quarter" idx="16"/>
          </p:nvPr>
        </p:nvSpPr>
        <p:spPr>
          <a:xfrm>
            <a:off x="1071880" y="3842913"/>
            <a:ext cx="9220200" cy="369332"/>
          </a:xfrm>
        </p:spPr>
        <p:txBody>
          <a:bodyPr/>
          <a:lstStyle/>
          <a:p>
            <a:r>
              <a:rPr lang="zh-CN" altLang="en-US" dirty="0"/>
              <a:t>簇间路由阶段，采用</a:t>
            </a:r>
            <a:r>
              <a:rPr lang="zh-CN" altLang="en-US" b="1" dirty="0"/>
              <a:t>单跳与多跳结合</a:t>
            </a:r>
            <a:r>
              <a:rPr lang="zh-CN" altLang="en-US" dirty="0"/>
              <a:t>方式，综合考虑多种因素来选择中继节点。</a:t>
            </a:r>
          </a:p>
          <a:p>
            <a:endParaRPr lang="zh-CN" altLang="en-US" dirty="0"/>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2"/>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wrap="square" rtlCol="0">
              <a:spAutoFit/>
            </a:bodyPr>
            <a:lstStyle/>
            <a:p>
              <a:r>
                <a:rPr lang="zh-CN" altLang="en-US" sz="1600" dirty="0"/>
                <a:t>多跳</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wrap="square" rtlCol="0">
              <a:spAutoFit/>
            </a:bodyPr>
            <a:lstStyle/>
            <a:p>
              <a:r>
                <a:rPr lang="zh-CN" altLang="en-US" sz="1600" dirty="0"/>
                <a:t>单跳</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wrap="square" rtlCol="0">
              <a:spAutoFit/>
            </a:bodyPr>
            <a:lstStyle/>
            <a:p>
              <a:r>
                <a:rPr lang="zh-CN" altLang="en-US" sz="1600" dirty="0"/>
                <a:t>无线电能量消耗模型</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3"/>
          <a:srcRect r="920" b="15483"/>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type="body" sz="quarter" idx="13"/>
          </p:nvPr>
        </p:nvSpPr>
        <p:spPr>
          <a:xfrm>
            <a:off x="990600" y="1761015"/>
            <a:ext cx="10668000" cy="518584"/>
          </a:xfrm>
        </p:spPr>
        <p:txBody>
          <a:bodyPr/>
          <a:lstStyle/>
          <a:p>
            <a:r>
              <a:rPr lang="en-US" altLang="zh-CN" b="1" dirty="0"/>
              <a:t>IEEE Systems Journal</a:t>
            </a:r>
            <a:r>
              <a:rPr lang="en-US" altLang="zh-CN" dirty="0"/>
              <a:t>:《</a:t>
            </a:r>
            <a:r>
              <a:rPr lang="en-US" altLang="zh-CN" b="1" dirty="0"/>
              <a:t>A novel WSNs based on energy welfare function</a:t>
            </a:r>
            <a:r>
              <a:rPr lang="en-US" altLang="zh-CN" dirty="0"/>
              <a:t>》      </a:t>
            </a:r>
            <a:r>
              <a:rPr lang="zh-CN" altLang="en-US" dirty="0"/>
              <a:t>第二作者（老师第一）</a:t>
            </a:r>
          </a:p>
          <a:p>
            <a:endParaRPr lang="zh-CN" altLang="en-US" dirty="0"/>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990600" y="2605616"/>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990600" y="3468096"/>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87" t="2830" r="3766" b="41111"/>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spTree>
    <p:extLst>
      <p:ext uri="{BB962C8B-B14F-4D97-AF65-F5344CB8AC3E}">
        <p14:creationId xmlns:p14="http://schemas.microsoft.com/office/powerpoint/2010/main" val="151004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dirty="0"/>
              <a:t>2017</a:t>
            </a:r>
            <a:r>
              <a:rPr lang="zh-CN" altLang="en-US" dirty="0"/>
              <a:t>年</a:t>
            </a:r>
            <a:r>
              <a:rPr lang="en-US" altLang="zh-CN" dirty="0"/>
              <a:t>-2018</a:t>
            </a:r>
            <a:r>
              <a:rPr lang="zh-CN" altLang="en-US" dirty="0"/>
              <a:t>年：</a:t>
            </a:r>
            <a:endParaRPr lang="en-US" altLang="zh-CN"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474" y="4406026"/>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721" y="4528897"/>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1115" y="4487352"/>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477000"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2018</a:t>
            </a:r>
            <a:r>
              <a:rPr lang="zh-CN" altLang="en-US" dirty="0"/>
              <a:t>年</a:t>
            </a:r>
            <a:r>
              <a:rPr lang="en-US" altLang="zh-CN" dirty="0"/>
              <a:t>-2019</a:t>
            </a:r>
            <a:r>
              <a:rPr lang="zh-CN" altLang="en-US" dirty="0"/>
              <a:t>：</a:t>
            </a:r>
            <a:endParaRPr lang="en-US" altLang="zh-CN"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477000" y="2625370"/>
            <a:ext cx="506222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477000" y="3092676"/>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477000" y="2136768"/>
            <a:ext cx="449580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p>
        </p:txBody>
      </p:sp>
      <p:sp>
        <p:nvSpPr>
          <p:cNvPr id="21" name="文本占位符 3">
            <a:extLst>
              <a:ext uri="{FF2B5EF4-FFF2-40B4-BE49-F238E27FC236}">
                <a16:creationId xmlns:a16="http://schemas.microsoft.com/office/drawing/2014/main" id="{071E92D6-4B4F-4E30-B9C7-8BD61D2E6BC1}"/>
              </a:ext>
            </a:extLst>
          </p:cNvPr>
          <p:cNvSpPr txBox="1">
            <a:spLocks/>
          </p:cNvSpPr>
          <p:nvPr/>
        </p:nvSpPr>
        <p:spPr>
          <a:xfrm>
            <a:off x="1066800" y="4038600"/>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入校以来获</a:t>
            </a:r>
            <a:r>
              <a:rPr lang="en-US" altLang="zh-CN" dirty="0"/>
              <a:t>6</a:t>
            </a:r>
            <a:r>
              <a:rPr lang="zh-CN" altLang="en-US" dirty="0"/>
              <a:t>项国家级及以上奖励表彰</a:t>
            </a:r>
          </a:p>
        </p:txBody>
      </p:sp>
      <p:sp>
        <p:nvSpPr>
          <p:cNvPr id="22" name="文本占位符 3">
            <a:extLst>
              <a:ext uri="{FF2B5EF4-FFF2-40B4-BE49-F238E27FC236}">
                <a16:creationId xmlns:a16="http://schemas.microsoft.com/office/drawing/2014/main" id="{A909BF59-1FB9-446B-8BDD-2E31EA67A755}"/>
              </a:ext>
            </a:extLst>
          </p:cNvPr>
          <p:cNvSpPr txBox="1">
            <a:spLocks/>
          </p:cNvSpPr>
          <p:nvPr/>
        </p:nvSpPr>
        <p:spPr>
          <a:xfrm>
            <a:off x="6477000" y="3558398"/>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荣获国家励志奖学金等学业奖励</a:t>
            </a:r>
            <a:r>
              <a:rPr lang="en-US" altLang="zh-CN" dirty="0"/>
              <a:t>2.3</a:t>
            </a:r>
            <a:r>
              <a:rPr lang="zh-CN" altLang="en-US" dirty="0"/>
              <a:t>万余元</a:t>
            </a:r>
          </a:p>
        </p:txBody>
      </p:sp>
    </p:spTree>
    <p:extLst>
      <p:ext uri="{BB962C8B-B14F-4D97-AF65-F5344CB8AC3E}">
        <p14:creationId xmlns:p14="http://schemas.microsoft.com/office/powerpoint/2010/main" val="73304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打篮球、健身</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听从老师的安排，完成实验室的科研任务</a:t>
            </a:r>
            <a:r>
              <a:rPr lang="zh-CN" altLang="en-US" b="1" dirty="0"/>
              <a:t>。</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en-US" altLang="zh-CN" b="1" dirty="0"/>
              <a:t>SYSY</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5E7A5F-8A78-41DB-8D07-EB002519819C}"/>
              </a:ext>
            </a:extLst>
          </p:cNvPr>
          <p:cNvSpPr>
            <a:spLocks noGrp="1"/>
          </p:cNvSpPr>
          <p:nvPr>
            <p:ph type="body" sz="quarter" idx="13"/>
          </p:nvPr>
        </p:nvSpPr>
        <p:spPr>
          <a:xfrm>
            <a:off x="1066800" y="1892932"/>
            <a:ext cx="9677400" cy="429457"/>
          </a:xfrm>
        </p:spPr>
        <p:txBody>
          <a:bodyPr/>
          <a:lstStyle/>
          <a:p>
            <a:r>
              <a:rPr lang="en-US" altLang="zh-CN" dirty="0"/>
              <a:t>1. </a:t>
            </a:r>
            <a:r>
              <a:rPr lang="zh-CN" altLang="en-US" dirty="0"/>
              <a:t>学习方面：我会认真学习专业课程，完善自己的知识结构。 </a:t>
            </a:r>
          </a:p>
          <a:p>
            <a:endParaRPr lang="zh-CN" altLang="en-US" dirty="0"/>
          </a:p>
        </p:txBody>
      </p:sp>
      <p:sp>
        <p:nvSpPr>
          <p:cNvPr id="3" name="标题 2">
            <a:extLst>
              <a:ext uri="{FF2B5EF4-FFF2-40B4-BE49-F238E27FC236}">
                <a16:creationId xmlns:a16="http://schemas.microsoft.com/office/drawing/2014/main" id="{9F3D93AB-281C-4F20-A190-F221A4CDD0E5}"/>
              </a:ext>
            </a:extLst>
          </p:cNvPr>
          <p:cNvSpPr>
            <a:spLocks noGrp="1"/>
          </p:cNvSpPr>
          <p:nvPr>
            <p:ph type="title"/>
          </p:nvPr>
        </p:nvSpPr>
        <p:spPr/>
        <p:txBody>
          <a:bodyPr/>
          <a:lstStyle/>
          <a:p>
            <a:r>
              <a:rPr lang="zh-CN" altLang="en-US" dirty="0"/>
              <a:t>研究生阶段安排</a:t>
            </a:r>
          </a:p>
        </p:txBody>
      </p:sp>
      <p:sp>
        <p:nvSpPr>
          <p:cNvPr id="4" name="文本占位符 3">
            <a:extLst>
              <a:ext uri="{FF2B5EF4-FFF2-40B4-BE49-F238E27FC236}">
                <a16:creationId xmlns:a16="http://schemas.microsoft.com/office/drawing/2014/main" id="{F324F4F7-0BF4-4E8D-89F9-7007DDABE0B9}"/>
              </a:ext>
            </a:extLst>
          </p:cNvPr>
          <p:cNvSpPr>
            <a:spLocks noGrp="1"/>
          </p:cNvSpPr>
          <p:nvPr>
            <p:ph type="body" sz="quarter" idx="16"/>
          </p:nvPr>
        </p:nvSpPr>
        <p:spPr>
          <a:xfrm>
            <a:off x="1041400" y="2873331"/>
            <a:ext cx="9702800" cy="429459"/>
          </a:xfrm>
        </p:spPr>
        <p:txBody>
          <a:bodyPr/>
          <a:lstStyle/>
          <a:p>
            <a:pPr lvl="0"/>
            <a:r>
              <a:rPr lang="en-US" altLang="zh-CN" dirty="0"/>
              <a:t>2. </a:t>
            </a:r>
            <a:r>
              <a:rPr lang="zh-CN" altLang="en-US" dirty="0"/>
              <a:t>英语方面：不会放松英语的学习，进行专业文献阅读、外刊阅读。</a:t>
            </a:r>
          </a:p>
        </p:txBody>
      </p:sp>
      <p:sp>
        <p:nvSpPr>
          <p:cNvPr id="5" name="文本占位符 4">
            <a:extLst>
              <a:ext uri="{FF2B5EF4-FFF2-40B4-BE49-F238E27FC236}">
                <a16:creationId xmlns:a16="http://schemas.microsoft.com/office/drawing/2014/main" id="{2A20DB8E-1AEC-42A6-99E0-C82EB19EA5CC}"/>
              </a:ext>
            </a:extLst>
          </p:cNvPr>
          <p:cNvSpPr>
            <a:spLocks noGrp="1"/>
          </p:cNvSpPr>
          <p:nvPr>
            <p:ph type="body" sz="quarter" idx="17"/>
          </p:nvPr>
        </p:nvSpPr>
        <p:spPr>
          <a:xfrm>
            <a:off x="1041400" y="3853731"/>
            <a:ext cx="9855200" cy="369332"/>
          </a:xfrm>
        </p:spPr>
        <p:txBody>
          <a:bodyPr/>
          <a:lstStyle/>
          <a:p>
            <a:pPr lvl="0"/>
            <a:r>
              <a:rPr lang="en-US" altLang="zh-CN" dirty="0"/>
              <a:t>3. </a:t>
            </a:r>
            <a:r>
              <a:rPr lang="zh-CN" altLang="en-US" dirty="0"/>
              <a:t>科研方面：</a:t>
            </a:r>
            <a:r>
              <a:rPr lang="en-US" altLang="zh-CN" dirty="0"/>
              <a:t>1)</a:t>
            </a:r>
            <a:r>
              <a:rPr lang="zh-CN" altLang="en-US" dirty="0"/>
              <a:t>首先，要学会规范的论文写作，虚心与老师和师兄师姐交流学习请教，</a:t>
            </a:r>
            <a:r>
              <a:rPr lang="zh-CN" altLang="en-US" b="1" dirty="0"/>
              <a:t>帮助老师完成科研任务</a:t>
            </a:r>
            <a:r>
              <a:rPr lang="zh-CN" altLang="en-US" dirty="0"/>
              <a:t>。  </a:t>
            </a:r>
            <a:r>
              <a:rPr lang="en-US" altLang="zh-CN" dirty="0"/>
              <a:t>2)</a:t>
            </a:r>
            <a:r>
              <a:rPr lang="zh-CN" altLang="en-US" dirty="0"/>
              <a:t>平时多阅读文献，在自己感兴趣的机器学习领域多下功夫，会积极参加导师的研究课题，尝试性地提出措施，</a:t>
            </a:r>
            <a:r>
              <a:rPr lang="zh-CN" altLang="en-US" b="1" dirty="0"/>
              <a:t>争取在顶级会议或期刊上发表真正有价值的文章</a:t>
            </a:r>
            <a:r>
              <a:rPr lang="zh-CN" altLang="en-US" dirty="0"/>
              <a:t>。</a:t>
            </a:r>
          </a:p>
          <a:p>
            <a:endParaRPr lang="zh-CN" altLang="en-US" dirty="0"/>
          </a:p>
        </p:txBody>
      </p:sp>
    </p:spTree>
    <p:extLst>
      <p:ext uri="{BB962C8B-B14F-4D97-AF65-F5344CB8AC3E}">
        <p14:creationId xmlns:p14="http://schemas.microsoft.com/office/powerpoint/2010/main" val="1382101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410200" y="4191000"/>
            <a:ext cx="3901440" cy="430887"/>
          </a:xfrm>
        </p:spPr>
        <p:txBody>
          <a:bodyPr/>
          <a:lstStyle/>
          <a:p>
            <a:r>
              <a:rPr lang="en-US" altLang="zh-CN" dirty="0"/>
              <a:t>q &amp; a</a:t>
            </a:r>
            <a:endParaRPr lang="zh-CN" altLang="en-US" dirty="0"/>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92</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；英语类课程均分</a:t>
            </a:r>
            <a:r>
              <a:rPr lang="en-US" altLang="zh-CN" b="1" dirty="0"/>
              <a:t>91</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268687"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252977520"/>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12723</TotalTime>
  <Words>3064</Words>
  <Application>Microsoft Office PowerPoint</Application>
  <PresentationFormat>宽屏</PresentationFormat>
  <Paragraphs>320</Paragraphs>
  <Slides>31</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Microsoft JhengHei UI</vt:lpstr>
      <vt:lpstr>等线</vt:lpstr>
      <vt:lpstr>宋体</vt:lpstr>
      <vt:lpstr>微软雅黑</vt:lpstr>
      <vt:lpstr>Arial</vt:lpstr>
      <vt:lpstr>Century Schoolbook</vt:lpstr>
      <vt:lpstr>Consolas</vt:lpstr>
      <vt:lpstr>Times New Roman</vt:lpstr>
      <vt:lpstr>Office Theme</vt:lpstr>
      <vt:lpstr>Hello，炼丹师</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PowerPoint 演示文稿</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研究生阶段安排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1785</cp:revision>
  <cp:lastPrinted>2020-05-30T03:24:56Z</cp:lastPrinted>
  <dcterms:created xsi:type="dcterms:W3CDTF">2020-04-13T04:55:00Z</dcterms:created>
  <dcterms:modified xsi:type="dcterms:W3CDTF">2020-07-10T04:00:02Z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